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9" r:id="rId4"/>
    <p:sldMasterId id="2147483713" r:id="rId5"/>
    <p:sldMasterId id="2147483717" r:id="rId6"/>
  </p:sldMasterIdLst>
  <p:sldIdLst>
    <p:sldId id="256" r:id="rId7"/>
    <p:sldId id="257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F94A8-B59F-4E2D-B46E-C14D0ED29ACD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F4B55-263B-41B1-ADE8-9710C7EA4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F575A-B2BA-4B5E-9EED-0EA1C462B008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93AC8-9A6F-4036-B9C9-BAD689DD1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19C29-22DB-4FDD-BC83-B18D41EE2780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41A2E-88B0-46A7-B071-5D5D7351F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F368D-3105-446B-AC0C-ED9F94EA46E0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B4F42-0B39-4FB2-B791-BB15AD9D2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586BE-3424-49CC-B70C-EEB81646708A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CA168-3353-4D80-979E-8E70DBA93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EE622-ABBB-453D-A800-D3ECD9626206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F064C-0B46-4FBF-937F-3E385BDAE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1F952-D422-4E71-8602-8EA9EEBB016C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26339-992D-4460-821F-16E450B3E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265A2-3E84-4CFB-B780-B8E8FC22B9D1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EBE7B-1B71-4EC9-A879-627A0B95E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27DEB-CED1-427D-AFBC-0A9B05702A31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9A8D-E4CE-410D-8FA0-1D1637380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A5599-516D-449C-90F5-3E08B7313B26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B0361-5A70-471D-8B64-236B63B79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18C96-8252-43EE-AFD4-F0A759275002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DE5DF-533C-467C-8602-843AEF4F1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2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30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2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33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3315E00C-9AFF-43B1-A18D-0D9A5CEBA3BE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845E71-643C-42C7-976C-FC8C088C688A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111028-2932-4909-856A-4C563ABAB0F6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08E5A8-DD1C-4900-ACF1-C76BE7E5A7FA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50008-AA75-46A5-B4E8-0098AC8D05C8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746BE-71EC-4EA5-AF3D-BCCC92966E2B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E79014-CD89-43BA-80FA-AF0824C7CD84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ABC4F-96A7-4830-954A-BAEA765E8F48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43238-DF30-47BE-911D-38A7C1B22744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9DD51-F4C8-47A0-87D4-10B1E60BDF49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DC9D6-351D-42DC-9863-70D623100D0D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8F8A6C-3E51-459D-831B-CB0FA1C39E06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E67B3-4FFE-459C-82FB-8F6C65906AC5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14506A-6CB1-4439-9AB1-B0C44823BE11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0AC31-4D9E-4257-B271-621301E1C459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BAB5-C034-4DB7-BCD0-5D88DBAFD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BE08A-0730-479C-93B9-F3109FD3CF19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72A0B-FB68-4648-8D18-05C725701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4A67D-5A2A-462F-926A-59668C0FFE91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EC1C1-8475-4925-A54B-6425F9067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68CC5-885E-43DB-A45F-788B41420BA3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2D19E-D395-4546-A99C-70280FF67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E63FA-BD41-4B25-91C6-5D6AAF87D090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75F98-7EF1-45B4-9CCC-AD8BA76B1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00B41-6062-4E41-9593-CDAC70798B05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F2D59-7201-475E-8789-765EB89FF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8B17A-494F-4BB3-B00E-45E5EDB07F5A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2E565-FFE9-4C9D-A416-5527A7714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E72D2-C9B1-4901-9B65-124E7DEB8289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58A98-A9CC-48C8-8A42-847D21E6C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9838C-79CB-448D-9AF1-127569335B9A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9A4A3-6C71-414F-B56F-71BA9EF0B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BF70C-7C0A-401D-AE22-844A40CAFA21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8D756-DD78-43A3-8B30-51DDF17B4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120C0-48A1-49E9-8A1C-CA11C8613C08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538CA-A10D-48E9-B8DB-AA3AF937A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E5E7A-D644-4B62-89DA-A61693D08594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60E34-F895-4B86-804A-7615A973C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740AD-32C4-4270-8960-422ACADF09ED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DEDC-3666-403A-ADA3-E7324B38F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FFFFFF"/>
                </a:solidFill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53A006B-D129-4A16-A707-13E81AB079F7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2294A4-E07E-4CD5-8CFF-E9FE514CD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E778D-E646-474A-BA88-6F17417E2524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7A5DB-BA3A-426D-9F9D-9E2111377C5F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2" descr="02"/>
          <p:cNvSpPr>
            <a:spLocks noChangeArrowheads="1"/>
          </p:cNvSpPr>
          <p:nvPr/>
        </p:nvSpPr>
        <p:spPr bwMode="gray">
          <a:xfrm>
            <a:off x="5813425" y="2043113"/>
            <a:ext cx="1460500" cy="146208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27"/>
          <p:cNvSpPr>
            <a:spLocks noChangeArrowheads="1"/>
          </p:cNvSpPr>
          <p:nvPr userDrawn="1"/>
        </p:nvSpPr>
        <p:spPr bwMode="gray">
          <a:xfrm>
            <a:off x="7289800" y="2043113"/>
            <a:ext cx="1460500" cy="14620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32"/>
          <p:cNvSpPr>
            <a:spLocks noChangeArrowheads="1"/>
          </p:cNvSpPr>
          <p:nvPr/>
        </p:nvSpPr>
        <p:spPr bwMode="gray">
          <a:xfrm>
            <a:off x="4330700" y="2043113"/>
            <a:ext cx="1460500" cy="14620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372"/>
          <p:cNvGrpSpPr>
            <a:grpSpLocks/>
          </p:cNvGrpSpPr>
          <p:nvPr/>
        </p:nvGrpSpPr>
        <p:grpSpPr bwMode="auto">
          <a:xfrm>
            <a:off x="504825" y="3424238"/>
            <a:ext cx="8258175" cy="119062"/>
            <a:chOff x="288" y="1248"/>
            <a:chExt cx="5229" cy="96"/>
          </a:xfrm>
        </p:grpSpPr>
        <p:grpSp>
          <p:nvGrpSpPr>
            <p:cNvPr id="3" name="Group 368"/>
            <p:cNvGrpSpPr>
              <a:grpSpLocks/>
            </p:cNvGrpSpPr>
            <p:nvPr userDrawn="1"/>
          </p:nvGrpSpPr>
          <p:grpSpPr bwMode="auto">
            <a:xfrm>
              <a:off x="288" y="1248"/>
              <a:ext cx="5228" cy="96"/>
              <a:chOff x="192" y="498"/>
              <a:chExt cx="5376" cy="78"/>
            </a:xfrm>
          </p:grpSpPr>
          <p:sp>
            <p:nvSpPr>
              <p:cNvPr id="10" name="Rectangle 369"/>
              <p:cNvSpPr>
                <a:spLocks noChangeArrowheads="1"/>
              </p:cNvSpPr>
              <p:nvPr userDrawn="1"/>
            </p:nvSpPr>
            <p:spPr bwMode="gray">
              <a:xfrm>
                <a:off x="192" y="498"/>
                <a:ext cx="1488" cy="7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370"/>
              <p:cNvSpPr>
                <a:spLocks noChangeShapeType="1"/>
              </p:cNvSpPr>
              <p:nvPr userDrawn="1"/>
            </p:nvSpPr>
            <p:spPr bwMode="gray">
              <a:xfrm>
                <a:off x="192" y="576"/>
                <a:ext cx="537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9" name="Picture 371" descr="Untitled-4 copy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346" y="1254"/>
              <a:ext cx="7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Rectangle 380"/>
          <p:cNvSpPr>
            <a:spLocks noChangeArrowheads="1"/>
          </p:cNvSpPr>
          <p:nvPr/>
        </p:nvSpPr>
        <p:spPr bwMode="gray">
          <a:xfrm>
            <a:off x="5813425" y="557213"/>
            <a:ext cx="1460500" cy="14620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Rectangle 381" descr="01"/>
          <p:cNvSpPr>
            <a:spLocks noChangeArrowheads="1"/>
          </p:cNvSpPr>
          <p:nvPr/>
        </p:nvSpPr>
        <p:spPr bwMode="gray">
          <a:xfrm>
            <a:off x="2846388" y="2043113"/>
            <a:ext cx="1460500" cy="146208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Rectangle 383" descr="03"/>
          <p:cNvSpPr>
            <a:spLocks noChangeArrowheads="1"/>
          </p:cNvSpPr>
          <p:nvPr/>
        </p:nvSpPr>
        <p:spPr bwMode="gray">
          <a:xfrm>
            <a:off x="4330700" y="547688"/>
            <a:ext cx="1454150" cy="1470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838200" y="3695700"/>
            <a:ext cx="8001000" cy="533400"/>
          </a:xfrm>
        </p:spPr>
        <p:txBody>
          <a:bodyPr/>
          <a:lstStyle>
            <a:lvl1pPr algn="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52500" y="4343400"/>
            <a:ext cx="7854950" cy="457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37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3FAF-16BB-4F82-90A1-CFE1832FF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374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3CE0C-233E-47EB-8623-46D0AE44C651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E4E322F-5D68-45B9-B3B7-9F68E9A73FCE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8C03BC1-B7A0-4851-A532-E2BBECC77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2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742F72A1-3A15-4023-B642-F7839F6CE38D}" type="datetime1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FF813E0F-D48D-4924-A81B-449FB4008C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4127" name="Picture 37" descr="water"/>
          <p:cNvPicPr>
            <a:picLocks noChangeAspect="1" noChangeArrowheads="1"/>
          </p:cNvPicPr>
          <p:nvPr/>
        </p:nvPicPr>
        <p:blipFill>
          <a:blip r:embed="rId16" cstate="print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8" name="Picture 38" descr="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D425B48-0315-4D59-8908-234253D46848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61EED11-5ACC-447A-A415-1F774FEAF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9" r:id="rId14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93D689F-3C87-463C-8466-B7A7EB7FAF64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  <p:sp>
        <p:nvSpPr>
          <p:cNvPr id="2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F18B225-BB1C-4572-9D44-B092341A3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066800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3322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04800" y="152400"/>
            <a:ext cx="6172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162800" y="6400800"/>
            <a:ext cx="893763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" name="Rectangle 37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153400" y="6400800"/>
            <a:ext cx="838200" cy="2619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EB3BE69-D831-4300-9AED-327A23954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2" name="Rectangle 37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5105400" y="6400800"/>
            <a:ext cx="1905000" cy="2619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C590D3B-A60D-4F68-B7CE-BC053CFA1420}" type="datetime1">
              <a:rPr lang="ru-RU" smtClean="0"/>
              <a:pPr>
                <a:defRPr/>
              </a:pPr>
              <a:t>14.09.2016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basketball-training.org.ua/wp-content/uploads/2011/12/basketball-rules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1312" y="260648"/>
            <a:ext cx="345638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573016"/>
            <a:ext cx="7772400" cy="2376263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ТЕХНИКА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БЕЗОПАСНОСТИ ДЛЯ УЧАЩИХСЯ НА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ЗАНЯТИЯХ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баскетболу.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http://py4ki.3dn.ru/_ld/6/6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988840"/>
            <a:ext cx="2930557" cy="25202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/>
          <a:lstStyle/>
          <a:p>
            <a:r>
              <a:rPr lang="ru-RU" sz="2800" b="1" dirty="0" smtClean="0"/>
              <a:t>Общие требования безопасности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6120680" cy="554461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занятиям по баскетболу допускаются учащиеся, прошедшие медицинский осмотр и инструктаж по технике безопасности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Опасность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возникновения травм: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падении на твердом покрытии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ударе мячом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столкновениях;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наличии посторонних предметов на площадке и вблизи; 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тренера-учителя должна быть аптечка, укомплектованная не­обходимыми медикаментами и перевязочными средствами для оказа­ния первой помощи пострадавшим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Занимающиеся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должны быть в спортивной форме, предусмотренной правилами игры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должны проходить на сухой площадке или сухом полу.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93AC8-9A6F-4036-B9C9-BAD689DD10E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st.depositphotos.com/1460388/3008/i/450/depositphotos_30082195-Basketball-pla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4218" y="1124744"/>
            <a:ext cx="3299782" cy="4896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/>
          <a:lstStyle/>
          <a:p>
            <a:r>
              <a:rPr lang="ru-RU" sz="2800" b="1" dirty="0" smtClean="0"/>
              <a:t>Требования безопасности перед началом занятий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6408712" cy="45259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Надеть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спортивную форму и обувь с нескользкой подошвой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Тщательно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проверить отсутствие посторонних предметов на площадке и вблизи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физическую разминку всех групп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мышц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Внимательно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прослушать инструктаж по ТБ при игре в баскетбол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Коротко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остричь ногти, снять все украшения (кольца, перстни, цепочки,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браслеты, серьги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часы и т.д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Очки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должны закрепляться резинкой и иметь роговую оправу.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93AC8-9A6F-4036-B9C9-BAD689DD10E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78098"/>
          </a:xfrm>
        </p:spPr>
        <p:txBody>
          <a:bodyPr/>
          <a:lstStyle/>
          <a:p>
            <a:r>
              <a:rPr lang="ru-RU" sz="2800" b="1" dirty="0" smtClean="0"/>
              <a:t>Требования безопасности во время занятий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32859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 время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занятий вблизи площадки не должно быть посторонних лиц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выполнении прыжков, столкновениях и падениях игрок должен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уметь применять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приёмы само страховки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Соблюдать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игровую дисциплину, особенно во время обучающих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тренировок.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вести игру влажными руками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температуре воздуха +10 град. одевать спортивный костюм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Пользоваться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защитными приспособлениями (наколенниками, налокотниками и др.)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93AC8-9A6F-4036-B9C9-BAD689DD10E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8850" name="Picture 2" descr="http://newsprom.ru/i/n/181/151181/tn_151181_124a4bd507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365104"/>
            <a:ext cx="288032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sz="2800" b="1" dirty="0" smtClean="0"/>
              <a:t>Требования безопасности в аварийных ситуациях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44827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плохом самочувствии прекратить занятия и сообщить об этом учителю – тренеру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получении травмы немедленно сообщить о случившемся тренеру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занимающиеся должны знать о профилактике спортивных травм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уметь оказывать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первую доврачебную помощь.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93AC8-9A6F-4036-B9C9-BAD689DD10E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9874" name="Picture 2" descr="http://pro-basketball.ru/wp-content/uploads/2013/04/%D0%91%D0%B0%D1%81%D0%BA%D0%B5%D1%82%D0%B1%D0%BE%D0%BB%D1%8C%D0%BD%D0%B0%D1%8F-%D1%82%D1%80%D0%B0%D0%B2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2641340" cy="2016224"/>
          </a:xfrm>
          <a:prstGeom prst="rect">
            <a:avLst/>
          </a:prstGeom>
          <a:noFill/>
        </p:spPr>
      </p:pic>
      <p:pic>
        <p:nvPicPr>
          <p:cNvPr id="79876" name="Picture 4" descr="http://wsport.com.ua/uploads/posts/2012-10/1351443993_shaunlivingstonin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126" y="3212976"/>
            <a:ext cx="4660813" cy="3379862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sz="2800" b="1" dirty="0" smtClean="0"/>
              <a:t>Требования безопасности по окончании занятий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237626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Убрать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спортивный инвентарь в места для его хранения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Снять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спортивную форму и спортивную обувь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Принять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душ или тщательно вымыть лицо и руки с мылом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всех недостатках, отмеченных во время занятия-игры, сообщить учителю-тренеру.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93AC8-9A6F-4036-B9C9-BAD689DD10E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0898" name="Picture 2" descr="http://tema-play.ru/assets/articles_img/vnimanie-trav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284984"/>
            <a:ext cx="5427737" cy="3324801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v">
  <a:themeElements>
    <a:clrScheme name="tv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t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v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39">
  <a:themeElements>
    <a:clrScheme name="Default Design 3">
      <a:dk1>
        <a:srgbClr val="000000"/>
      </a:dk1>
      <a:lt1>
        <a:srgbClr val="FEE9DE"/>
      </a:lt1>
      <a:dk2>
        <a:srgbClr val="000066"/>
      </a:dk2>
      <a:lt2>
        <a:srgbClr val="808080"/>
      </a:lt2>
      <a:accent1>
        <a:srgbClr val="5CB1FE"/>
      </a:accent1>
      <a:accent2>
        <a:srgbClr val="FF7575"/>
      </a:accent2>
      <a:accent3>
        <a:srgbClr val="FEF2EC"/>
      </a:accent3>
      <a:accent4>
        <a:srgbClr val="000000"/>
      </a:accent4>
      <a:accent5>
        <a:srgbClr val="B5D5FE"/>
      </a:accent5>
      <a:accent6>
        <a:srgbClr val="E76969"/>
      </a:accent6>
      <a:hlink>
        <a:srgbClr val="FFC319"/>
      </a:hlink>
      <a:folHlink>
        <a:srgbClr val="A8D02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hild_s_animat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hild_s_animat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3_Child_s_anima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Health_light">
  <a:themeElements>
    <a:clrScheme name="s2 3">
      <a:dk1>
        <a:srgbClr val="000000"/>
      </a:dk1>
      <a:lt1>
        <a:srgbClr val="FFFFFF"/>
      </a:lt1>
      <a:dk2>
        <a:srgbClr val="C889CD"/>
      </a:dk2>
      <a:lt2>
        <a:srgbClr val="DED9CC"/>
      </a:lt2>
      <a:accent1>
        <a:srgbClr val="72AFD8"/>
      </a:accent1>
      <a:accent2>
        <a:srgbClr val="80CAB1"/>
      </a:accent2>
      <a:accent3>
        <a:srgbClr val="FFFFFF"/>
      </a:accent3>
      <a:accent4>
        <a:srgbClr val="000000"/>
      </a:accent4>
      <a:accent5>
        <a:srgbClr val="BCD4E9"/>
      </a:accent5>
      <a:accent6>
        <a:srgbClr val="73B7A0"/>
      </a:accent6>
      <a:hlink>
        <a:srgbClr val="E1995D"/>
      </a:hlink>
      <a:folHlink>
        <a:srgbClr val="E58790"/>
      </a:folHlink>
    </a:clrScheme>
    <a:fontScheme name="2_Health_ligh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2 1">
        <a:dk1>
          <a:srgbClr val="000000"/>
        </a:dk1>
        <a:lt1>
          <a:srgbClr val="FFFFFF"/>
        </a:lt1>
        <a:dk2>
          <a:srgbClr val="5EB2B6"/>
        </a:dk2>
        <a:lt2>
          <a:srgbClr val="DED9CC"/>
        </a:lt2>
        <a:accent1>
          <a:srgbClr val="9FD56D"/>
        </a:accent1>
        <a:accent2>
          <a:srgbClr val="F4BC72"/>
        </a:accent2>
        <a:accent3>
          <a:srgbClr val="FFFFFF"/>
        </a:accent3>
        <a:accent4>
          <a:srgbClr val="000000"/>
        </a:accent4>
        <a:accent5>
          <a:srgbClr val="CDE7BA"/>
        </a:accent5>
        <a:accent6>
          <a:srgbClr val="DDAA67"/>
        </a:accent6>
        <a:hlink>
          <a:srgbClr val="F18FAB"/>
        </a:hlink>
        <a:folHlink>
          <a:srgbClr val="84A3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2">
        <a:dk1>
          <a:srgbClr val="000000"/>
        </a:dk1>
        <a:lt1>
          <a:srgbClr val="FFFFFF"/>
        </a:lt1>
        <a:dk2>
          <a:srgbClr val="EA9148"/>
        </a:dk2>
        <a:lt2>
          <a:srgbClr val="DED9CC"/>
        </a:lt2>
        <a:accent1>
          <a:srgbClr val="E878C8"/>
        </a:accent1>
        <a:accent2>
          <a:srgbClr val="7DD7E9"/>
        </a:accent2>
        <a:accent3>
          <a:srgbClr val="FFFFFF"/>
        </a:accent3>
        <a:accent4>
          <a:srgbClr val="000000"/>
        </a:accent4>
        <a:accent5>
          <a:srgbClr val="F2BEE0"/>
        </a:accent5>
        <a:accent6>
          <a:srgbClr val="71C3D3"/>
        </a:accent6>
        <a:hlink>
          <a:srgbClr val="98E8B3"/>
        </a:hlink>
        <a:folHlink>
          <a:srgbClr val="E6C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3">
        <a:dk1>
          <a:srgbClr val="000000"/>
        </a:dk1>
        <a:lt1>
          <a:srgbClr val="FFFFFF"/>
        </a:lt1>
        <a:dk2>
          <a:srgbClr val="C889CD"/>
        </a:dk2>
        <a:lt2>
          <a:srgbClr val="DED9CC"/>
        </a:lt2>
        <a:accent1>
          <a:srgbClr val="72AFD8"/>
        </a:accent1>
        <a:accent2>
          <a:srgbClr val="80CAB1"/>
        </a:accent2>
        <a:accent3>
          <a:srgbClr val="FFFFFF"/>
        </a:accent3>
        <a:accent4>
          <a:srgbClr val="000000"/>
        </a:accent4>
        <a:accent5>
          <a:srgbClr val="BCD4E9"/>
        </a:accent5>
        <a:accent6>
          <a:srgbClr val="73B7A0"/>
        </a:accent6>
        <a:hlink>
          <a:srgbClr val="E1995D"/>
        </a:hlink>
        <a:folHlink>
          <a:srgbClr val="E587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28</TotalTime>
  <Words>259</Words>
  <Application>Microsoft Office PowerPoint</Application>
  <PresentationFormat>Экран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Тема1</vt:lpstr>
      <vt:lpstr>tv</vt:lpstr>
      <vt:lpstr>Тема39</vt:lpstr>
      <vt:lpstr>2_Child_s_animat</vt:lpstr>
      <vt:lpstr>3_Child_s_animat</vt:lpstr>
      <vt:lpstr>2_Health_light</vt:lpstr>
      <vt:lpstr>ТЕХНИКА БЕЗОПАСНОСТИ ДЛЯ УЧАЩИХСЯ НА ЗАНЯТИЯХ по баскетболу.</vt:lpstr>
      <vt:lpstr>Общие требования безопасности</vt:lpstr>
      <vt:lpstr>Требования безопасности перед началом занятий</vt:lpstr>
      <vt:lpstr>Требования безопасности во время занятий </vt:lpstr>
      <vt:lpstr>Требования безопасности в аварийных ситуациях</vt:lpstr>
      <vt:lpstr>Требования безопасности по окончании занятий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 ДЛЯ УЧАЩИХСЯ НА ЗАНЯТИЯХ по баскетболу.</dc:title>
  <dc:creator>Марина</dc:creator>
  <cp:lastModifiedBy>Марина</cp:lastModifiedBy>
  <cp:revision>4</cp:revision>
  <dcterms:created xsi:type="dcterms:W3CDTF">2016-09-14T15:50:49Z</dcterms:created>
  <dcterms:modified xsi:type="dcterms:W3CDTF">2016-09-14T16:30:23Z</dcterms:modified>
</cp:coreProperties>
</file>